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17" r:id="rId3"/>
    <p:sldId id="318" r:id="rId4"/>
    <p:sldId id="320" r:id="rId5"/>
    <p:sldId id="321" r:id="rId6"/>
    <p:sldId id="322" r:id="rId7"/>
    <p:sldId id="319" r:id="rId8"/>
    <p:sldId id="323" r:id="rId9"/>
    <p:sldId id="324" r:id="rId10"/>
    <p:sldId id="325" r:id="rId11"/>
    <p:sldId id="326" r:id="rId12"/>
    <p:sldId id="32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76D"/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1" autoAdjust="0"/>
  </p:normalViewPr>
  <p:slideViewPr>
    <p:cSldViewPr snapToGrid="0">
      <p:cViewPr varScale="1">
        <p:scale>
          <a:sx n="104" d="100"/>
          <a:sy n="104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18691-4BB2-4AA2-95A3-198F465037B1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61C00-6DC7-474C-B4C4-7E932159B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0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61C00-6DC7-474C-B4C4-7E932159BA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1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923B-052F-44E4-A957-ABC8CB07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26AD7-8585-4390-B5C0-31D118626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AB03-152C-4911-981D-78040C01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C6-3DA9-4FB4-A6BC-7AF85A238A4C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9817-15C1-469D-B9D0-C92BE69B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F639-C9B0-4DA3-932A-623F3F65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A330-C729-4322-806D-993CA94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0003-1500-43A8-89D6-F89696CA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66A9-45B2-46A8-98CC-5EB15CD2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B01-CF49-47A7-AC2E-FF0619FB6407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E71E-9FE8-41BC-933E-170F6101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5203-2D9E-4262-83DC-A927B505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1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BD77B-6F41-4E60-A526-F32FCB6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EF5E6-4481-4A9F-85EF-D4D42650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7AB1-8324-4DAD-A141-7E35E4C7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D852-74F8-41ED-A62D-E09CA80ACF69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BFC1-2822-42B8-A22E-DD53EE93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7A3A-A4E3-4AB9-A81A-5C3793A0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4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1" y="3671767"/>
            <a:ext cx="75620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79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BA13-AEAC-48DE-BA62-7BB19DDC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EC33-6FE8-4467-8076-5B3C707A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8E960-B77C-4198-9A26-42145D3C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1A2D-D4BC-424B-89EC-3DF212EFB3C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05F5F-C578-4AF2-8AEB-477C37CD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22E3-26F8-4EF4-AC21-55EFCC03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1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75F4-0574-441C-9005-86D9CD2A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30063-C9B3-4066-AD58-19D5E81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57AA-750A-4667-9E32-1FDE040E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9D68-2752-4A65-87FB-420641006516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E7999-33C1-4DB9-B03E-62A9F9C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F033-F5B0-4638-9C1C-3D002FF2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1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EAD-85C6-43B2-B62E-ED714453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195F-8B1E-4FDA-B4E3-82CB67049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0411A-A8CA-4B0B-8F9C-BA166ED5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EAEB-3D9E-4C12-8ED0-BFCCE3EB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CC5-92C8-4580-8AD5-ABB05C508784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9E085-E1EC-4D73-8C1E-E49AEB30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C252-699E-4BF8-97EE-77EA40D8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2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3B2-6BCB-4BCC-9437-FEC2160E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69DD-4B75-402C-A5DE-1F5F6F8F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36F6E-A53E-400D-AD88-F3CE2E745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D7C5-E43F-48FC-92F2-1FD20B6C1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DBBA0-C1EB-45EF-9AEA-B4C54502E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69F9A-5958-4934-90B6-C7D5CEA8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A628-E521-4B5C-8EE9-2C5D3E51530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37055-C34D-408E-B082-5B04D315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A1774-4D6B-430E-8337-C7E2CD2B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0FD7-A27E-4E59-B73B-9A7A0308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DC38D-8555-4A27-88A0-795197EE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3EAB7-0F14-406A-8971-5610449F0BBD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37C30-B990-4F4C-ABF5-2FA2D3E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8419-D279-43C2-B212-FE7FC58E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3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E273B-8762-4983-BB8C-B45FDD1A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9A96-5B6E-4EFA-B488-5918F0D30500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6FA57-E014-4BEC-956A-CC1B6B4B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9023B-F023-4F20-884B-45B9F6BD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7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E3F8-7E21-4B3A-99FE-B33F4962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8A93-EA99-4547-9956-496434163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2C985-7216-4FE8-BDA8-AF86C671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9F01C-B1CA-4CC8-8172-D50E4C3F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47695-E859-4344-A8AB-906FEA014869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41D96-E2EA-4334-B3B5-32DA712E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7A709-CC46-46F9-89E2-CDA2D37C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9F3F-0200-4E87-81F6-201336D8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50FE2-1465-44EE-98FE-DF739A8C2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FB718-4876-4B16-8C7A-CAA859D00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E14B0-3315-4B3D-8582-7C7BEEDC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B052-7DF5-4645-BA89-E15990F2FDCF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E4FC5-413E-4CBE-BF3C-65FF6FF0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F5E16-58CC-49D3-BD1E-33A09E4E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4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D95D-8E58-4C52-A0E4-23ABCC1B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84CA6-6558-4C05-A6B2-3340390F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EF8A8-37EB-4FF5-8AA4-611AF895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1ADA-AA7F-4124-B504-B17523281D17}" type="datetime2">
              <a:rPr lang="vi-VN" smtClean="0"/>
              <a:t>Thứ Ba, 27 Tháng Sáu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FA8C-DF6C-41B7-B316-630424E72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DD8C6-0115-4CED-AB6D-580674331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CFE7-4CFC-4698-A5C8-57D6C94FD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1C76-8A1D-3D72-C06E-FD2DB4A9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0" y="108445"/>
            <a:ext cx="11506368" cy="5846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TRƯỜNG ĐẠI HỌC GIAO THÔNG VẬN TẢI PHÂN HIỆU TẠI TP. HỒ CHÍ MINH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560DE-66E0-80DE-E765-783189F4FA98}"/>
              </a:ext>
            </a:extLst>
          </p:cNvPr>
          <p:cNvSpPr txBox="1"/>
          <p:nvPr/>
        </p:nvSpPr>
        <p:spPr>
          <a:xfrm>
            <a:off x="2918088" y="1494891"/>
            <a:ext cx="7049648" cy="60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41E9-462F-816E-7DEE-F5437876AD4E}"/>
              </a:ext>
            </a:extLst>
          </p:cNvPr>
          <p:cNvSpPr txBox="1"/>
          <p:nvPr/>
        </p:nvSpPr>
        <p:spPr>
          <a:xfrm>
            <a:off x="-291975" y="5121656"/>
            <a:ext cx="8090203" cy="12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80048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133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TRẦN PHONG NHÃ</a:t>
            </a:r>
            <a:endParaRPr lang="en-US" sz="2133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80048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33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133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PHẠM THÀNH HẬU - CNTT.K59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E131-1685-7BFC-BE28-7D356866F0F1}"/>
              </a:ext>
            </a:extLst>
          </p:cNvPr>
          <p:cNvSpPr txBox="1"/>
          <p:nvPr/>
        </p:nvSpPr>
        <p:spPr>
          <a:xfrm>
            <a:off x="3927424" y="693061"/>
            <a:ext cx="5223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+mj-lt"/>
              </a:rPr>
              <a:t>BỘ MÔN CÔNG NGHỆ THÔNG TIN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01FD7-40C0-0284-6121-D0129416DE4F}"/>
              </a:ext>
            </a:extLst>
          </p:cNvPr>
          <p:cNvSpPr txBox="1"/>
          <p:nvPr/>
        </p:nvSpPr>
        <p:spPr>
          <a:xfrm>
            <a:off x="688643" y="2749739"/>
            <a:ext cx="11170791" cy="163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THUẬT TOÁN KMEANS TRONG GOM CỤM DỮ LIỆU,  ỨNG DỤNG PHÁT TRIỂN LMS TÍCH HỢP KIỂM TRA ĐẠO VĂN</a:t>
            </a:r>
            <a:endParaRPr lang="en-US" sz="32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6" grpId="0"/>
      <p:bldP spid="8" grpId="0"/>
      <p:bldP spid="1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6370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2.3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2400" b="1" dirty="0">
              <a:latin typeface="Nunito" pitchFamily="2" charset="-9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1D6D1-1584-8683-9825-5E8F75392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31" y="2101516"/>
            <a:ext cx="7794885" cy="4756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33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0" dirty="0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Demo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dirty="0"/>
                <a:t>3</a:t>
              </a:r>
              <a:endParaRPr lang="en-US" sz="2900" kern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EC8D33-868D-4B6F-5885-244C4A14C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42" y="1306936"/>
            <a:ext cx="5220649" cy="4400261"/>
          </a:xfrm>
          <a:prstGeom prst="rect">
            <a:avLst/>
          </a:prstGeom>
        </p:spPr>
      </p:pic>
      <p:pic>
        <p:nvPicPr>
          <p:cNvPr id="4" name="Trang chủ - Google Chrome 2023-06-25 23-53-58">
            <a:hlinkClick r:id="" action="ppaction://media"/>
            <a:extLst>
              <a:ext uri="{FF2B5EF4-FFF2-40B4-BE49-F238E27FC236}">
                <a16:creationId xmlns:a16="http://schemas.microsoft.com/office/drawing/2014/main" id="{0DCFDF0E-5679-4E7B-BF2E-E434884FD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53118" y="1995645"/>
            <a:ext cx="5879741" cy="31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3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2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3299534" y="156133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304792" algn="ctr">
                <a:lnSpc>
                  <a:spcPct val="115000"/>
                </a:lnSpc>
                <a:spcBef>
                  <a:spcPts val="400"/>
                </a:spcBef>
                <a:spcAft>
                  <a:spcPts val="800"/>
                </a:spcAft>
                <a:tabLst>
                  <a:tab pos="609585" algn="l"/>
                  <a:tab pos="838179" algn="l"/>
                </a:tabLst>
              </a:pP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Kết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DengXian Light" panose="02010600030101010101" pitchFamily="2" charset="-122"/>
                  <a:cs typeface="Times New Roman" panose="02020603050405020304" pitchFamily="18" charset="0"/>
                </a:rPr>
                <a:t>luận</a:t>
              </a:r>
              <a:endParaRPr lang="en-US" sz="3200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707CF70-4BF6-ACF5-6BFD-D1070781E1AF}"/>
              </a:ext>
            </a:extLst>
          </p:cNvPr>
          <p:cNvSpPr/>
          <p:nvPr/>
        </p:nvSpPr>
        <p:spPr>
          <a:xfrm>
            <a:off x="99086" y="2835159"/>
            <a:ext cx="3782034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1.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quả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đạt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được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1123C96-6342-715E-D2CC-FE07FE98B03B}"/>
              </a:ext>
            </a:extLst>
          </p:cNvPr>
          <p:cNvSpPr/>
          <p:nvPr/>
        </p:nvSpPr>
        <p:spPr>
          <a:xfrm>
            <a:off x="3573951" y="2835159"/>
            <a:ext cx="4572000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2.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Hạn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chế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58E5F4F-E9BF-D451-B41C-74F59398005B}"/>
              </a:ext>
            </a:extLst>
          </p:cNvPr>
          <p:cNvSpPr/>
          <p:nvPr/>
        </p:nvSpPr>
        <p:spPr>
          <a:xfrm>
            <a:off x="7838781" y="2835159"/>
            <a:ext cx="4318612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3.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Hướng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phát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triển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48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D30B17-EFD5-45C4-A9B0-656287E1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5E4CE-4578-4299-ADB4-13F8EF0DB7B3}"/>
              </a:ext>
            </a:extLst>
          </p:cNvPr>
          <p:cNvSpPr txBox="1"/>
          <p:nvPr/>
        </p:nvSpPr>
        <p:spPr>
          <a:xfrm>
            <a:off x="-5253843" y="7574087"/>
            <a:ext cx="7581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>
                <a:latin typeface="Nunito" pitchFamily="2" charset="-93"/>
                <a:cs typeface="Calibri" panose="020F0502020204030204" pitchFamily="34" charset="0"/>
              </a:rPr>
              <a:t>BÁO CÁO TỐT NGHIỆP</a:t>
            </a:r>
            <a:endParaRPr lang="en-US" sz="3200">
              <a:latin typeface="Nunito" pitchFamily="2" charset="-93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45F7C8-F78E-4F04-B085-C360D8B9EEC5}"/>
              </a:ext>
            </a:extLst>
          </p:cNvPr>
          <p:cNvGraphicFramePr>
            <a:graphicFrameLocks noGrp="1"/>
          </p:cNvGraphicFramePr>
          <p:nvPr/>
        </p:nvGraphicFramePr>
        <p:xfrm>
          <a:off x="236329" y="2389581"/>
          <a:ext cx="11719341" cy="2322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9341">
                  <a:extLst>
                    <a:ext uri="{9D8B030D-6E8A-4147-A177-3AD203B41FA5}">
                      <a16:colId xmlns:a16="http://schemas.microsoft.com/office/drawing/2014/main" val="371058154"/>
                    </a:ext>
                  </a:extLst>
                </a:gridCol>
              </a:tblGrid>
              <a:tr h="2314701">
                <a:tc>
                  <a:txBody>
                    <a:bodyPr/>
                    <a:lstStyle/>
                    <a:p>
                      <a:pPr marL="16573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5300" b="1">
                          <a:effectLst/>
                          <a:latin typeface="Nunito" pitchFamily="2" charset="-93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EM XIN TRÂN TRỌNG CẢM ƠN QUÝ THẦY CÔ VÀ CÁC BẠN</a:t>
                      </a:r>
                    </a:p>
                  </a:txBody>
                  <a:tcPr marL="167732" marR="167732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17479"/>
                  </a:ext>
                </a:extLst>
              </a:tr>
            </a:tbl>
          </a:graphicData>
        </a:graphic>
      </p:graphicFrame>
      <p:sp>
        <p:nvSpPr>
          <p:cNvPr id="12" name="TextBox 4">
            <a:extLst>
              <a:ext uri="{FF2B5EF4-FFF2-40B4-BE49-F238E27FC236}">
                <a16:creationId xmlns:a16="http://schemas.microsoft.com/office/drawing/2014/main" id="{0B6F17C1-6983-4109-9B73-5CA9446BB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77" y="-26884"/>
            <a:ext cx="10502047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  <a:t>PHÂN HIỆU TRƯỜNG ĐẠI  HỌC GIAO THÔNG VẬN TẢI TẠI TPHCM</a:t>
            </a:r>
            <a:br>
              <a:rPr lang="en-US" altLang="en-US" sz="2400" dirty="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</a:br>
            <a:r>
              <a:rPr lang="en-US" altLang="en-US" sz="2400">
                <a:solidFill>
                  <a:schemeClr val="bg1"/>
                </a:solidFill>
                <a:latin typeface="Nunito" pitchFamily="2" charset="-93"/>
                <a:cs typeface="Calibri" panose="020F0502020204030204" pitchFamily="34" charset="0"/>
              </a:rPr>
              <a:t>BỘ MÔN CÔNG NGHỆ THÔNG TIN</a:t>
            </a:r>
            <a:endParaRPr lang="en-US" altLang="en-US" sz="2400" dirty="0">
              <a:solidFill>
                <a:schemeClr val="bg1"/>
              </a:solidFill>
              <a:latin typeface="Nunito" pitchFamily="2" charset="-93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99BD54-43F5-45A4-ADD5-4096FDA30BB0}"/>
              </a:ext>
            </a:extLst>
          </p:cNvPr>
          <p:cNvCxnSpPr>
            <a:cxnSpLocks/>
          </p:cNvCxnSpPr>
          <p:nvPr/>
        </p:nvCxnSpPr>
        <p:spPr>
          <a:xfrm>
            <a:off x="1077296" y="5015580"/>
            <a:ext cx="100374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28676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08CA0-8D76-410C-B545-22C8CE68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0C9B3-6F23-489C-A44A-011882491CC8}"/>
              </a:ext>
            </a:extLst>
          </p:cNvPr>
          <p:cNvSpPr txBox="1"/>
          <p:nvPr/>
        </p:nvSpPr>
        <p:spPr>
          <a:xfrm>
            <a:off x="2305197" y="279283"/>
            <a:ext cx="7581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Nunito" pitchFamily="2" charset="-93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4663197-AB47-4C9E-9E9A-D8204C58CACE}"/>
              </a:ext>
            </a:extLst>
          </p:cNvPr>
          <p:cNvSpPr/>
          <p:nvPr/>
        </p:nvSpPr>
        <p:spPr>
          <a:xfrm>
            <a:off x="99086" y="2835159"/>
            <a:ext cx="3782034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1.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Tổng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quan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đề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tài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5DB5AD9-C1EC-4CDE-9CCE-B1CBDB31F9A2}"/>
              </a:ext>
            </a:extLst>
          </p:cNvPr>
          <p:cNvSpPr/>
          <p:nvPr/>
        </p:nvSpPr>
        <p:spPr>
          <a:xfrm>
            <a:off x="3573951" y="2835159"/>
            <a:ext cx="4572000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2.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tích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thiết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kế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hệ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thống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07B1DBB-3CCC-46D3-87CA-CFC67F237CAA}"/>
              </a:ext>
            </a:extLst>
          </p:cNvPr>
          <p:cNvSpPr/>
          <p:nvPr/>
        </p:nvSpPr>
        <p:spPr>
          <a:xfrm>
            <a:off x="7838781" y="2835159"/>
            <a:ext cx="4318612" cy="1384995"/>
          </a:xfrm>
          <a:prstGeom prst="chevron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3. Demo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ứng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  <a:latin typeface="Nunito" pitchFamily="2" charset="-93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Nunito" pitchFamily="2" charset="-93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2D059E-B530-4D28-AE52-ED5911196455}"/>
              </a:ext>
            </a:extLst>
          </p:cNvPr>
          <p:cNvGrpSpPr/>
          <p:nvPr/>
        </p:nvGrpSpPr>
        <p:grpSpPr>
          <a:xfrm>
            <a:off x="3356781" y="2835159"/>
            <a:ext cx="692498" cy="1384995"/>
            <a:chOff x="3356781" y="2835159"/>
            <a:chExt cx="692498" cy="138499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2220B2-9BEB-46C0-929C-895B4324DACE}"/>
                </a:ext>
              </a:extLst>
            </p:cNvPr>
            <p:cNvCxnSpPr>
              <a:cxnSpLocks/>
            </p:cNvCxnSpPr>
            <p:nvPr/>
          </p:nvCxnSpPr>
          <p:spPr>
            <a:xfrm>
              <a:off x="3356781" y="2835159"/>
              <a:ext cx="692498" cy="692498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8030CA-F2EC-46EF-A085-7AC847640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781" y="3527657"/>
              <a:ext cx="692498" cy="69249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B84D56-AA8D-4E9F-8CF8-E5E96A7820EA}"/>
              </a:ext>
            </a:extLst>
          </p:cNvPr>
          <p:cNvGrpSpPr/>
          <p:nvPr/>
        </p:nvGrpSpPr>
        <p:grpSpPr>
          <a:xfrm>
            <a:off x="7629063" y="2835159"/>
            <a:ext cx="692498" cy="1384995"/>
            <a:chOff x="7629063" y="2835159"/>
            <a:chExt cx="692498" cy="13849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BEBB94-7B46-4F99-9928-C98DD389ECFB}"/>
                </a:ext>
              </a:extLst>
            </p:cNvPr>
            <p:cNvCxnSpPr>
              <a:cxnSpLocks/>
            </p:cNvCxnSpPr>
            <p:nvPr/>
          </p:nvCxnSpPr>
          <p:spPr>
            <a:xfrm>
              <a:off x="7629063" y="2835159"/>
              <a:ext cx="692498" cy="692498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512DA2-DD1C-4239-8BF3-1ECD73A46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9063" y="3527657"/>
              <a:ext cx="692498" cy="692497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039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1.1 </a:t>
            </a:r>
            <a:r>
              <a:rPr lang="en-US" sz="2400" b="1" dirty="0" err="1">
                <a:latin typeface="Nunito" pitchFamily="2" charset="-93"/>
              </a:rPr>
              <a:t>Đặt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vấn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đề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066A4B-3B5C-4A04-9B9F-4EC4EFF6B755}"/>
              </a:ext>
            </a:extLst>
          </p:cNvPr>
          <p:cNvSpPr txBox="1"/>
          <p:nvPr/>
        </p:nvSpPr>
        <p:spPr>
          <a:xfrm>
            <a:off x="6247112" y="3269708"/>
            <a:ext cx="42931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16746F-5B46-BF08-5B60-8B4BD5F0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81" y="2360535"/>
            <a:ext cx="4587875" cy="38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1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066A4B-3B5C-4A04-9B9F-4EC4EFF6B755}"/>
              </a:ext>
            </a:extLst>
          </p:cNvPr>
          <p:cNvSpPr txBox="1"/>
          <p:nvPr/>
        </p:nvSpPr>
        <p:spPr>
          <a:xfrm>
            <a:off x="5072892" y="2653730"/>
            <a:ext cx="703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K-means</a:t>
            </a:r>
            <a:endParaRPr lang="en-US" sz="2400" b="1" dirty="0"/>
          </a:p>
        </p:txBody>
      </p:sp>
      <p:pic>
        <p:nvPicPr>
          <p:cNvPr id="2" name="Picture 1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683C3625-7E98-95CE-7A9F-D5DFBC2A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2" y="3138254"/>
            <a:ext cx="3513668" cy="199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06AF9-DE83-75EF-EEDF-7BE94FBAC543}"/>
              </a:ext>
            </a:extLst>
          </p:cNvPr>
          <p:cNvSpPr txBox="1"/>
          <p:nvPr/>
        </p:nvSpPr>
        <p:spPr>
          <a:xfrm>
            <a:off x="5072892" y="3328599"/>
            <a:ext cx="5564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Agglomerative Hierarchical Clustering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7949E-FBB5-5915-9434-917D1B60E820}"/>
              </a:ext>
            </a:extLst>
          </p:cNvPr>
          <p:cNvSpPr txBox="1"/>
          <p:nvPr/>
        </p:nvSpPr>
        <p:spPr>
          <a:xfrm>
            <a:off x="5072892" y="4003468"/>
            <a:ext cx="6260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Density-Based Spatial Clustering of Applications with Noise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D7D8C-BC2A-6F3E-5A1F-88B4625D1DF7}"/>
              </a:ext>
            </a:extLst>
          </p:cNvPr>
          <p:cNvSpPr txBox="1"/>
          <p:nvPr/>
        </p:nvSpPr>
        <p:spPr>
          <a:xfrm>
            <a:off x="5072892" y="5030505"/>
            <a:ext cx="2051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Mean-Shift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9226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8" grpId="0"/>
      <p:bldP spid="5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5AD37-5812-9C4A-8B69-D0909C643EDA}"/>
              </a:ext>
            </a:extLst>
          </p:cNvPr>
          <p:cNvSpPr txBox="1"/>
          <p:nvPr/>
        </p:nvSpPr>
        <p:spPr>
          <a:xfrm>
            <a:off x="3098493" y="1423934"/>
            <a:ext cx="8915401" cy="491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["C (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"Khi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(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333"/>
              </a:spcAft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AWS."]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2F722-2BF5-3056-FB15-500A6E136126}"/>
              </a:ext>
            </a:extLst>
          </p:cNvPr>
          <p:cNvSpPr txBox="1"/>
          <p:nvPr/>
        </p:nvSpPr>
        <p:spPr>
          <a:xfrm>
            <a:off x="541764" y="3668478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=3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839BB-409E-4D08-3E17-44AC35C196A8}"/>
              </a:ext>
            </a:extLst>
          </p:cNvPr>
          <p:cNvSpPr txBox="1"/>
          <p:nvPr/>
        </p:nvSpPr>
        <p:spPr>
          <a:xfrm>
            <a:off x="484591" y="2694979"/>
            <a:ext cx="163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Input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0928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431BA30-E938-44E2-8FB2-5BCD3FF4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60501-E512-4F19-A913-22F5CB3F0588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8B27B-027F-4DD6-BC31-49F6C892D98B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D8FEEE-62E8-4F9C-8CB9-876902302E00}"/>
                </a:ext>
              </a:extLst>
            </p:cNvPr>
            <p:cNvSpPr txBox="1"/>
            <p:nvPr/>
          </p:nvSpPr>
          <p:spPr>
            <a:xfrm>
              <a:off x="923287" y="1054140"/>
              <a:ext cx="4662019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latin typeface="Nunito" pitchFamily="2" charset="-93"/>
                  <a:cs typeface="Arial" panose="020B0604020202020204" pitchFamily="34" charset="0"/>
                </a:rPr>
                <a:t>TỔNG QUAN ĐỀ TÀI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CD6CC0-0AAA-4C07-AEFB-63B5C38DDFC8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D5AF7F5B-633D-4809-806B-41948663F180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Top Corners Rounded 6">
              <a:extLst>
                <a:ext uri="{FF2B5EF4-FFF2-40B4-BE49-F238E27FC236}">
                  <a16:creationId xmlns:a16="http://schemas.microsoft.com/office/drawing/2014/main" id="{8DA55465-1AEA-47AD-BEF0-D3A6B9254547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>
                  <a:solidFill>
                    <a:schemeClr val="bg1"/>
                  </a:solidFill>
                </a:rPr>
                <a:t>1</a:t>
              </a:r>
              <a:endParaRPr lang="en-US" sz="2900" kern="120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E0BEC9-FE2A-4E92-8869-321823B4EA70}"/>
              </a:ext>
            </a:extLst>
          </p:cNvPr>
          <p:cNvSpPr txBox="1"/>
          <p:nvPr/>
        </p:nvSpPr>
        <p:spPr>
          <a:xfrm>
            <a:off x="203200" y="1402286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1.2 </a:t>
            </a:r>
            <a:r>
              <a:rPr lang="en-US" sz="2400" b="1" dirty="0" err="1">
                <a:latin typeface="Nunito" pitchFamily="2" charset="-93"/>
              </a:rPr>
              <a:t>Thuật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toán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1028" name="Picture 4" descr="viết app mobile">
            <a:extLst>
              <a:ext uri="{FF2B5EF4-FFF2-40B4-BE49-F238E27FC236}">
                <a16:creationId xmlns:a16="http://schemas.microsoft.com/office/drawing/2014/main" id="{3F74503B-D62E-43A6-9A1F-71E755E2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2982" y="7777365"/>
            <a:ext cx="3744204" cy="26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rvices - Android Application Development from Delhi Delhi India by Mag  Studios | ID - 5442941">
            <a:extLst>
              <a:ext uri="{FF2B5EF4-FFF2-40B4-BE49-F238E27FC236}">
                <a16:creationId xmlns:a16="http://schemas.microsoft.com/office/drawing/2014/main" id="{2CAD9B3B-0EA0-466F-A547-ABD164C0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913" y="178068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5AD37-5812-9C4A-8B69-D0909C643EDA}"/>
              </a:ext>
            </a:extLst>
          </p:cNvPr>
          <p:cNvSpPr txBox="1"/>
          <p:nvPr/>
        </p:nvSpPr>
        <p:spPr>
          <a:xfrm>
            <a:off x="2764422" y="1296436"/>
            <a:ext cx="9427578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{"list":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"1": </a:t>
            </a: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 "Python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.“ ],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"2": ["C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."],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"3": [ "Golang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"Khi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 ] },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695943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"point": { "1": {"x": 6.7105263157894735,"y": 1.2310604636591485 },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"2": {"x": 2.227272727272727,"y": 1.1820454545454544 },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"3": {"x": 4.6,"y": 1.4847250000000005 }}}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40EA0-D813-2B20-4F28-03FA3837A744}"/>
              </a:ext>
            </a:extLst>
          </p:cNvPr>
          <p:cNvSpPr txBox="1"/>
          <p:nvPr/>
        </p:nvSpPr>
        <p:spPr>
          <a:xfrm>
            <a:off x="484591" y="2694979"/>
            <a:ext cx="163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24948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 dirty="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2.1 </a:t>
            </a:r>
            <a:r>
              <a:rPr lang="en-US" sz="2400" b="1" dirty="0" err="1">
                <a:latin typeface="Nunito" pitchFamily="2" charset="-93"/>
              </a:rPr>
              <a:t>Công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nghệ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sử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dụng</a:t>
            </a:r>
            <a:r>
              <a:rPr lang="en-US" sz="2400" b="1" dirty="0">
                <a:latin typeface="Nunito" pitchFamily="2" charset="-93"/>
              </a:rPr>
              <a:t>.</a:t>
            </a:r>
          </a:p>
        </p:txBody>
      </p:sp>
      <p:pic>
        <p:nvPicPr>
          <p:cNvPr id="35" name="Picture 2" descr="MVC Course in Mumbai">
            <a:extLst>
              <a:ext uri="{FF2B5EF4-FFF2-40B4-BE49-F238E27FC236}">
                <a16:creationId xmlns:a16="http://schemas.microsoft.com/office/drawing/2014/main" id="{FCD61F99-F455-1FB8-5EA3-786C6044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 r="21031"/>
          <a:stretch/>
        </p:blipFill>
        <p:spPr bwMode="auto">
          <a:xfrm>
            <a:off x="1779042" y="2100463"/>
            <a:ext cx="1340339" cy="12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asistenţă cont bum echo framework Detaliat Pană banjo">
            <a:extLst>
              <a:ext uri="{FF2B5EF4-FFF2-40B4-BE49-F238E27FC236}">
                <a16:creationId xmlns:a16="http://schemas.microsoft.com/office/drawing/2014/main" id="{81185C02-2667-E1CB-0D17-B4052BBF2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29756"/>
          <a:stretch/>
        </p:blipFill>
        <p:spPr bwMode="auto">
          <a:xfrm>
            <a:off x="8271415" y="2299789"/>
            <a:ext cx="3598416" cy="11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SignalR deep dive: Key concepts, use cases, and limitations">
            <a:extLst>
              <a:ext uri="{FF2B5EF4-FFF2-40B4-BE49-F238E27FC236}">
                <a16:creationId xmlns:a16="http://schemas.microsoft.com/office/drawing/2014/main" id="{30353605-2048-62CF-3CB7-13107DE3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1" y="4256661"/>
            <a:ext cx="1162385" cy="11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Lý giải về CRON Job">
            <a:extLst>
              <a:ext uri="{FF2B5EF4-FFF2-40B4-BE49-F238E27FC236}">
                <a16:creationId xmlns:a16="http://schemas.microsoft.com/office/drawing/2014/main" id="{39AFCE91-E307-A1EB-CD32-BBDC6EEB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1" y="4256661"/>
            <a:ext cx="1378980" cy="137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01A3B8C-21BE-C611-6985-E42CA7366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454" y="2100463"/>
            <a:ext cx="3527603" cy="297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82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2.2 </a:t>
            </a:r>
            <a:r>
              <a:rPr lang="en-US" sz="2400" b="1" dirty="0" err="1">
                <a:latin typeface="Nunito" pitchFamily="2" charset="-93"/>
              </a:rPr>
              <a:t>Chức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năng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ứng</a:t>
            </a:r>
            <a:r>
              <a:rPr lang="en-US" sz="2400" b="1" dirty="0">
                <a:latin typeface="Nunito" pitchFamily="2" charset="-93"/>
              </a:rPr>
              <a:t> </a:t>
            </a:r>
            <a:r>
              <a:rPr lang="en-US" sz="2400" b="1" dirty="0" err="1">
                <a:latin typeface="Nunito" pitchFamily="2" charset="-93"/>
              </a:rPr>
              <a:t>dụng</a:t>
            </a:r>
            <a:r>
              <a:rPr lang="en-US" sz="2400" b="1" dirty="0">
                <a:latin typeface="Nunito" pitchFamily="2" charset="-93"/>
              </a:rPr>
              <a:t> 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FBC18-8791-8B9C-3595-FD88FC594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482449"/>
            <a:ext cx="3527603" cy="29732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CCFC36-C08F-7280-E9C7-BA466C758BBA}"/>
              </a:ext>
            </a:extLst>
          </p:cNvPr>
          <p:cNvSpPr/>
          <p:nvPr/>
        </p:nvSpPr>
        <p:spPr>
          <a:xfrm>
            <a:off x="7321371" y="3594598"/>
            <a:ext cx="4348673" cy="9567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, </a:t>
            </a:r>
            <a:r>
              <a:rPr lang="en-US" sz="2400" dirty="0" err="1"/>
              <a:t>nộp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, </a:t>
            </a:r>
            <a:r>
              <a:rPr lang="en-US" sz="2400" dirty="0" err="1"/>
              <a:t>chấm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,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đạo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,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B9E5C-682F-252E-87FE-B64A755CDD50}"/>
              </a:ext>
            </a:extLst>
          </p:cNvPr>
          <p:cNvSpPr/>
          <p:nvPr/>
        </p:nvSpPr>
        <p:spPr>
          <a:xfrm>
            <a:off x="7271827" y="2451422"/>
            <a:ext cx="3681049" cy="9015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Thông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,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… 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E61BEB-CB69-09D7-1C51-44A848905AC5}"/>
              </a:ext>
            </a:extLst>
          </p:cNvPr>
          <p:cNvSpPr/>
          <p:nvPr/>
        </p:nvSpPr>
        <p:spPr>
          <a:xfrm>
            <a:off x="7271827" y="1249906"/>
            <a:ext cx="3583148" cy="10457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,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35824D-94C9-5022-3E69-4403A43CF5AF}"/>
              </a:ext>
            </a:extLst>
          </p:cNvPr>
          <p:cNvSpPr/>
          <p:nvPr/>
        </p:nvSpPr>
        <p:spPr>
          <a:xfrm>
            <a:off x="7271827" y="4708657"/>
            <a:ext cx="3946944" cy="8446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, </a:t>
            </a:r>
            <a:r>
              <a:rPr lang="en-US" sz="2400" dirty="0" err="1"/>
              <a:t>tạo</a:t>
            </a:r>
            <a:r>
              <a:rPr lang="en-US" sz="2400" dirty="0"/>
              <a:t> group </a:t>
            </a:r>
            <a:r>
              <a:rPr lang="en-US" sz="2400" dirty="0" err="1"/>
              <a:t>chat,gửi</a:t>
            </a:r>
            <a:r>
              <a:rPr lang="en-US" sz="2400" dirty="0"/>
              <a:t> tin </a:t>
            </a:r>
            <a:r>
              <a:rPr lang="en-US" sz="2400" dirty="0" err="1"/>
              <a:t>nhắn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0C723-3777-FD34-B909-B0F5D5EB8D27}"/>
              </a:ext>
            </a:extLst>
          </p:cNvPr>
          <p:cNvSpPr/>
          <p:nvPr/>
        </p:nvSpPr>
        <p:spPr>
          <a:xfrm>
            <a:off x="7321371" y="5727602"/>
            <a:ext cx="3521031" cy="8352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Tim </a:t>
            </a:r>
            <a:r>
              <a:rPr lang="en-US" sz="2400" dirty="0" err="1"/>
              <a:t>kiếm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,chia </a:t>
            </a:r>
            <a:r>
              <a:rPr lang="en-US" sz="2400" dirty="0" err="1"/>
              <a:t>sẻ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,</a:t>
            </a:r>
            <a:r>
              <a:rPr lang="en-US" sz="2400" dirty="0" err="1"/>
              <a:t>gom</a:t>
            </a:r>
            <a:r>
              <a:rPr lang="en-US" sz="2400" dirty="0"/>
              <a:t> </a:t>
            </a:r>
            <a:r>
              <a:rPr lang="en-US" sz="2400" dirty="0" err="1"/>
              <a:t>cụm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B133BD-2A3C-6F4D-70D2-6442A029A676}"/>
              </a:ext>
            </a:extLst>
          </p:cNvPr>
          <p:cNvSpPr/>
          <p:nvPr/>
        </p:nvSpPr>
        <p:spPr>
          <a:xfrm>
            <a:off x="5268437" y="1512806"/>
            <a:ext cx="2103687" cy="66597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Trang </a:t>
            </a:r>
            <a:r>
              <a:rPr lang="en-US" sz="2400" dirty="0" err="1"/>
              <a:t>chủ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BBABC6-C572-CD29-A20D-A8EA98AEB7D4}"/>
              </a:ext>
            </a:extLst>
          </p:cNvPr>
          <p:cNvSpPr/>
          <p:nvPr/>
        </p:nvSpPr>
        <p:spPr>
          <a:xfrm>
            <a:off x="5323195" y="2574154"/>
            <a:ext cx="2048839" cy="6659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Thông </a:t>
            </a:r>
            <a:r>
              <a:rPr lang="en-US" sz="2400" dirty="0" err="1"/>
              <a:t>báo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FE625E-42D5-A614-983A-16CAF8D33CE9}"/>
              </a:ext>
            </a:extLst>
          </p:cNvPr>
          <p:cNvSpPr/>
          <p:nvPr/>
        </p:nvSpPr>
        <p:spPr>
          <a:xfrm>
            <a:off x="5357678" y="3815483"/>
            <a:ext cx="2048839" cy="6659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E1CF62-D18B-21B4-D2E3-52230A577204}"/>
              </a:ext>
            </a:extLst>
          </p:cNvPr>
          <p:cNvSpPr/>
          <p:nvPr/>
        </p:nvSpPr>
        <p:spPr>
          <a:xfrm>
            <a:off x="5342880" y="4818979"/>
            <a:ext cx="2048839" cy="6432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Nhắn</a:t>
            </a:r>
            <a:r>
              <a:rPr lang="en-US" sz="2400" dirty="0"/>
              <a:t> tin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C4E70C-8813-89CB-CA86-03DF6736DEFB}"/>
              </a:ext>
            </a:extLst>
          </p:cNvPr>
          <p:cNvSpPr/>
          <p:nvPr/>
        </p:nvSpPr>
        <p:spPr>
          <a:xfrm>
            <a:off x="5357678" y="5823600"/>
            <a:ext cx="2048839" cy="6432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94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BD0AACA-0927-4334-9CCC-C55B30FF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DBAF49-BB50-4318-B15D-0F5FD8E346FD}"/>
              </a:ext>
            </a:extLst>
          </p:cNvPr>
          <p:cNvGrpSpPr/>
          <p:nvPr/>
        </p:nvGrpSpPr>
        <p:grpSpPr>
          <a:xfrm>
            <a:off x="1194509" y="237565"/>
            <a:ext cx="6136682" cy="668137"/>
            <a:chOff x="923287" y="1054140"/>
            <a:chExt cx="6136682" cy="6681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966D8B-0D4E-4E92-B8A3-81F12957E5BE}"/>
                </a:ext>
              </a:extLst>
            </p:cNvPr>
            <p:cNvSpPr/>
            <p:nvPr/>
          </p:nvSpPr>
          <p:spPr>
            <a:xfrm>
              <a:off x="2397950" y="1054140"/>
              <a:ext cx="4662019" cy="66813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5308F5-8465-4AC5-83C8-4FD1E6FD03AD}"/>
                </a:ext>
              </a:extLst>
            </p:cNvPr>
            <p:cNvSpPr txBox="1"/>
            <p:nvPr/>
          </p:nvSpPr>
          <p:spPr>
            <a:xfrm>
              <a:off x="923287" y="1054140"/>
              <a:ext cx="5815891" cy="6681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245" tIns="55245" rIns="55245" bIns="55245" numCol="1" spcCol="1270" anchor="b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>
                  <a:solidFill>
                    <a:schemeClr val="bg1"/>
                  </a:solidFill>
                  <a:effectLst/>
                  <a:latin typeface="Nunito" pitchFamily="2" charset="-93"/>
                  <a:ea typeface="Calibri" panose="020F0502020204030204" pitchFamily="34" charset="0"/>
                  <a:cs typeface="Arial" panose="020B0604020202020204" pitchFamily="34" charset="0"/>
                </a:rPr>
                <a:t>PHÂN TÍCH THIẾT KẾ HỆ THỐNG</a:t>
              </a:r>
              <a:endParaRPr lang="en-US" sz="2900" kern="1200">
                <a:solidFill>
                  <a:schemeClr val="bg1"/>
                </a:solidFill>
                <a:latin typeface="Nunito" pitchFamily="2" charset="-93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2F022-FBEB-4360-9B06-8FCB5EA0D085}"/>
              </a:ext>
            </a:extLst>
          </p:cNvPr>
          <p:cNvGrpSpPr/>
          <p:nvPr/>
        </p:nvGrpSpPr>
        <p:grpSpPr>
          <a:xfrm>
            <a:off x="271222" y="292077"/>
            <a:ext cx="757478" cy="559113"/>
            <a:chOff x="0" y="1108652"/>
            <a:chExt cx="1951634" cy="559113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CF3C8D77-B4E6-4802-AF3E-24307A529926}"/>
                </a:ext>
              </a:extLst>
            </p:cNvPr>
            <p:cNvSpPr/>
            <p:nvPr/>
          </p:nvSpPr>
          <p:spPr>
            <a:xfrm>
              <a:off x="0" y="1108652"/>
              <a:ext cx="1951634" cy="559113"/>
            </a:xfrm>
            <a:prstGeom prst="round2SameRect">
              <a:avLst>
                <a:gd name="adj1" fmla="val 1667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Top Corners Rounded 6">
              <a:extLst>
                <a:ext uri="{FF2B5EF4-FFF2-40B4-BE49-F238E27FC236}">
                  <a16:creationId xmlns:a16="http://schemas.microsoft.com/office/drawing/2014/main" id="{5C7F47CB-B453-40B1-B315-B07B32A1BDDE}"/>
                </a:ext>
              </a:extLst>
            </p:cNvPr>
            <p:cNvSpPr txBox="1"/>
            <p:nvPr/>
          </p:nvSpPr>
          <p:spPr>
            <a:xfrm>
              <a:off x="27299" y="1135951"/>
              <a:ext cx="1897036" cy="531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245" tIns="55245" rIns="55245" bIns="55245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6550C9-0C94-4C92-BD4B-3D4CCCDE1C10}"/>
              </a:ext>
            </a:extLst>
          </p:cNvPr>
          <p:cNvSpPr txBox="1"/>
          <p:nvPr/>
        </p:nvSpPr>
        <p:spPr>
          <a:xfrm>
            <a:off x="203200" y="1402286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Nunito" pitchFamily="2" charset="-93"/>
              </a:rPr>
              <a:t>2.3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Usecase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tổng</a:t>
            </a:r>
            <a:r>
              <a:rPr lang="en-US" sz="2400" b="1" kern="0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quát</a:t>
            </a:r>
            <a:endParaRPr lang="en-US" sz="2400" b="1" dirty="0">
              <a:latin typeface="Nunito" pitchFamily="2" charset="-93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6B3AC3-35B1-9467-7FE0-22A0D130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821" y="1849994"/>
            <a:ext cx="9663659" cy="4770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762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</TotalTime>
  <Words>664</Words>
  <Application>Microsoft Office PowerPoint</Application>
  <PresentationFormat>Widescreen</PresentationFormat>
  <Paragraphs>82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Nunito</vt:lpstr>
      <vt:lpstr>Times New Roman</vt:lpstr>
      <vt:lpstr>Office Theme</vt:lpstr>
      <vt:lpstr>TRƯỜNG ĐẠI HỌC GIAO THÔNG VẬN TẢI PHÂN HIỆU TẠI TP. HỒ CHÍ MINH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khanh</dc:creator>
  <cp:lastModifiedBy>PHẠM THÀNH HẬU</cp:lastModifiedBy>
  <cp:revision>109</cp:revision>
  <dcterms:created xsi:type="dcterms:W3CDTF">2021-04-24T02:00:46Z</dcterms:created>
  <dcterms:modified xsi:type="dcterms:W3CDTF">2023-06-27T07:02:05Z</dcterms:modified>
</cp:coreProperties>
</file>